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02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4271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541507" y="473964"/>
            <a:ext cx="94488" cy="149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658855" y="519684"/>
            <a:ext cx="88392" cy="106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776204" y="460247"/>
            <a:ext cx="165100" cy="163195"/>
          </a:xfrm>
          <a:custGeom>
            <a:avLst/>
            <a:gdLst/>
            <a:ahLst/>
            <a:cxnLst/>
            <a:rect l="l" t="t" r="r" b="b"/>
            <a:pathLst>
              <a:path w="165100" h="163195">
                <a:moveTo>
                  <a:pt x="54864" y="65405"/>
                </a:moveTo>
                <a:lnTo>
                  <a:pt x="50038" y="61849"/>
                </a:lnTo>
                <a:lnTo>
                  <a:pt x="46482" y="59436"/>
                </a:lnTo>
                <a:lnTo>
                  <a:pt x="38227" y="59436"/>
                </a:lnTo>
                <a:lnTo>
                  <a:pt x="34544" y="60579"/>
                </a:lnTo>
                <a:lnTo>
                  <a:pt x="30988" y="62992"/>
                </a:lnTo>
                <a:lnTo>
                  <a:pt x="27432" y="66675"/>
                </a:lnTo>
                <a:lnTo>
                  <a:pt x="22606" y="71501"/>
                </a:lnTo>
                <a:lnTo>
                  <a:pt x="16637" y="79883"/>
                </a:lnTo>
                <a:lnTo>
                  <a:pt x="16637" y="61849"/>
                </a:lnTo>
                <a:lnTo>
                  <a:pt x="0" y="61849"/>
                </a:lnTo>
                <a:lnTo>
                  <a:pt x="0" y="163068"/>
                </a:lnTo>
                <a:lnTo>
                  <a:pt x="16637" y="163068"/>
                </a:lnTo>
                <a:lnTo>
                  <a:pt x="16637" y="102870"/>
                </a:lnTo>
                <a:lnTo>
                  <a:pt x="23418" y="91071"/>
                </a:lnTo>
                <a:lnTo>
                  <a:pt x="29375" y="82791"/>
                </a:lnTo>
                <a:lnTo>
                  <a:pt x="32524" y="79883"/>
                </a:lnTo>
                <a:lnTo>
                  <a:pt x="34645" y="77927"/>
                </a:lnTo>
                <a:lnTo>
                  <a:pt x="39370" y="76327"/>
                </a:lnTo>
                <a:lnTo>
                  <a:pt x="41783" y="76327"/>
                </a:lnTo>
                <a:lnTo>
                  <a:pt x="44069" y="77470"/>
                </a:lnTo>
                <a:lnTo>
                  <a:pt x="46482" y="79883"/>
                </a:lnTo>
                <a:lnTo>
                  <a:pt x="48539" y="76327"/>
                </a:lnTo>
                <a:lnTo>
                  <a:pt x="54864" y="65405"/>
                </a:lnTo>
                <a:close/>
              </a:path>
              <a:path w="165100" h="163195">
                <a:moveTo>
                  <a:pt x="100584" y="0"/>
                </a:moveTo>
                <a:lnTo>
                  <a:pt x="83820" y="0"/>
                </a:lnTo>
                <a:lnTo>
                  <a:pt x="83820" y="163068"/>
                </a:lnTo>
                <a:lnTo>
                  <a:pt x="100584" y="163068"/>
                </a:lnTo>
                <a:lnTo>
                  <a:pt x="100584" y="0"/>
                </a:lnTo>
                <a:close/>
              </a:path>
              <a:path w="165100" h="163195">
                <a:moveTo>
                  <a:pt x="162179" y="61087"/>
                </a:moveTo>
                <a:lnTo>
                  <a:pt x="145669" y="61087"/>
                </a:lnTo>
                <a:lnTo>
                  <a:pt x="145669" y="163068"/>
                </a:lnTo>
                <a:lnTo>
                  <a:pt x="162179" y="163068"/>
                </a:lnTo>
                <a:lnTo>
                  <a:pt x="162179" y="61087"/>
                </a:lnTo>
                <a:close/>
              </a:path>
              <a:path w="165100" h="163195">
                <a:moveTo>
                  <a:pt x="164592" y="22225"/>
                </a:moveTo>
                <a:lnTo>
                  <a:pt x="163449" y="19812"/>
                </a:lnTo>
                <a:lnTo>
                  <a:pt x="158623" y="14986"/>
                </a:lnTo>
                <a:lnTo>
                  <a:pt x="156337" y="13716"/>
                </a:lnTo>
                <a:lnTo>
                  <a:pt x="150368" y="13716"/>
                </a:lnTo>
                <a:lnTo>
                  <a:pt x="147955" y="14986"/>
                </a:lnTo>
                <a:lnTo>
                  <a:pt x="145669" y="17399"/>
                </a:lnTo>
                <a:lnTo>
                  <a:pt x="144399" y="19812"/>
                </a:lnTo>
                <a:lnTo>
                  <a:pt x="143256" y="22225"/>
                </a:lnTo>
                <a:lnTo>
                  <a:pt x="143256" y="28321"/>
                </a:lnTo>
                <a:lnTo>
                  <a:pt x="144399" y="30734"/>
                </a:lnTo>
                <a:lnTo>
                  <a:pt x="145669" y="33147"/>
                </a:lnTo>
                <a:lnTo>
                  <a:pt x="147955" y="35560"/>
                </a:lnTo>
                <a:lnTo>
                  <a:pt x="150368" y="36830"/>
                </a:lnTo>
                <a:lnTo>
                  <a:pt x="156337" y="36830"/>
                </a:lnTo>
                <a:lnTo>
                  <a:pt x="158623" y="35560"/>
                </a:lnTo>
                <a:lnTo>
                  <a:pt x="163449" y="30734"/>
                </a:lnTo>
                <a:lnTo>
                  <a:pt x="164592" y="28321"/>
                </a:lnTo>
                <a:lnTo>
                  <a:pt x="164592" y="22225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981943" y="519684"/>
            <a:ext cx="85344" cy="1036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170907" y="473709"/>
            <a:ext cx="125095" cy="149860"/>
          </a:xfrm>
          <a:custGeom>
            <a:avLst/>
            <a:gdLst/>
            <a:ahLst/>
            <a:cxnLst/>
            <a:rect l="l" t="t" r="r" b="b"/>
            <a:pathLst>
              <a:path w="125095" h="149859">
                <a:moveTo>
                  <a:pt x="124980" y="0"/>
                </a:moveTo>
                <a:lnTo>
                  <a:pt x="106438" y="0"/>
                </a:lnTo>
                <a:lnTo>
                  <a:pt x="106438" y="64770"/>
                </a:lnTo>
                <a:lnTo>
                  <a:pt x="18046" y="64770"/>
                </a:lnTo>
                <a:lnTo>
                  <a:pt x="18046" y="0"/>
                </a:lnTo>
                <a:lnTo>
                  <a:pt x="0" y="0"/>
                </a:lnTo>
                <a:lnTo>
                  <a:pt x="0" y="149860"/>
                </a:lnTo>
                <a:lnTo>
                  <a:pt x="18046" y="149860"/>
                </a:lnTo>
                <a:lnTo>
                  <a:pt x="18046" y="81280"/>
                </a:lnTo>
                <a:lnTo>
                  <a:pt x="106438" y="81280"/>
                </a:lnTo>
                <a:lnTo>
                  <a:pt x="106438" y="149860"/>
                </a:lnTo>
                <a:lnTo>
                  <a:pt x="124980" y="149860"/>
                </a:lnTo>
                <a:lnTo>
                  <a:pt x="124980" y="81280"/>
                </a:lnTo>
                <a:lnTo>
                  <a:pt x="124980" y="64770"/>
                </a:lnTo>
                <a:lnTo>
                  <a:pt x="124980" y="0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324843" y="519683"/>
            <a:ext cx="88391" cy="106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433047" y="519683"/>
            <a:ext cx="83820" cy="1066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551919" y="478535"/>
            <a:ext cx="190499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035476" y="235470"/>
            <a:ext cx="381635" cy="384175"/>
          </a:xfrm>
          <a:custGeom>
            <a:avLst/>
            <a:gdLst/>
            <a:ahLst/>
            <a:cxnLst/>
            <a:rect l="l" t="t" r="r" b="b"/>
            <a:pathLst>
              <a:path w="381634" h="384175">
                <a:moveTo>
                  <a:pt x="381279" y="193624"/>
                </a:moveTo>
                <a:lnTo>
                  <a:pt x="367347" y="122415"/>
                </a:lnTo>
                <a:lnTo>
                  <a:pt x="342011" y="58750"/>
                </a:lnTo>
                <a:lnTo>
                  <a:pt x="312343" y="21818"/>
                </a:lnTo>
                <a:lnTo>
                  <a:pt x="310146" y="20574"/>
                </a:lnTo>
                <a:lnTo>
                  <a:pt x="310146" y="354152"/>
                </a:lnTo>
                <a:lnTo>
                  <a:pt x="264896" y="352475"/>
                </a:lnTo>
                <a:lnTo>
                  <a:pt x="215976" y="343141"/>
                </a:lnTo>
                <a:lnTo>
                  <a:pt x="154673" y="308635"/>
                </a:lnTo>
                <a:lnTo>
                  <a:pt x="114287" y="275513"/>
                </a:lnTo>
                <a:lnTo>
                  <a:pt x="81445" y="237159"/>
                </a:lnTo>
                <a:lnTo>
                  <a:pt x="67881" y="198869"/>
                </a:lnTo>
                <a:lnTo>
                  <a:pt x="74574" y="167373"/>
                </a:lnTo>
                <a:lnTo>
                  <a:pt x="94157" y="142214"/>
                </a:lnTo>
                <a:lnTo>
                  <a:pt x="125844" y="121132"/>
                </a:lnTo>
                <a:lnTo>
                  <a:pt x="168059" y="102196"/>
                </a:lnTo>
                <a:lnTo>
                  <a:pt x="176390" y="110401"/>
                </a:lnTo>
                <a:lnTo>
                  <a:pt x="225717" y="165277"/>
                </a:lnTo>
                <a:lnTo>
                  <a:pt x="252920" y="202552"/>
                </a:lnTo>
                <a:lnTo>
                  <a:pt x="284746" y="260680"/>
                </a:lnTo>
                <a:lnTo>
                  <a:pt x="310146" y="354152"/>
                </a:lnTo>
                <a:lnTo>
                  <a:pt x="310146" y="20574"/>
                </a:lnTo>
                <a:lnTo>
                  <a:pt x="282206" y="4597"/>
                </a:lnTo>
                <a:lnTo>
                  <a:pt x="255435" y="0"/>
                </a:lnTo>
                <a:lnTo>
                  <a:pt x="235902" y="1003"/>
                </a:lnTo>
                <a:lnTo>
                  <a:pt x="203873" y="35001"/>
                </a:lnTo>
                <a:lnTo>
                  <a:pt x="191668" y="77152"/>
                </a:lnTo>
                <a:lnTo>
                  <a:pt x="186880" y="88087"/>
                </a:lnTo>
                <a:lnTo>
                  <a:pt x="179793" y="94945"/>
                </a:lnTo>
                <a:lnTo>
                  <a:pt x="168478" y="101409"/>
                </a:lnTo>
                <a:lnTo>
                  <a:pt x="150685" y="80010"/>
                </a:lnTo>
                <a:lnTo>
                  <a:pt x="143776" y="87083"/>
                </a:lnTo>
                <a:lnTo>
                  <a:pt x="136918" y="90970"/>
                </a:lnTo>
                <a:lnTo>
                  <a:pt x="125984" y="93027"/>
                </a:lnTo>
                <a:lnTo>
                  <a:pt x="106870" y="94602"/>
                </a:lnTo>
                <a:lnTo>
                  <a:pt x="79590" y="94843"/>
                </a:lnTo>
                <a:lnTo>
                  <a:pt x="51435" y="97586"/>
                </a:lnTo>
                <a:lnTo>
                  <a:pt x="26035" y="108534"/>
                </a:lnTo>
                <a:lnTo>
                  <a:pt x="7048" y="133337"/>
                </a:lnTo>
                <a:lnTo>
                  <a:pt x="0" y="169646"/>
                </a:lnTo>
                <a:lnTo>
                  <a:pt x="10096" y="211658"/>
                </a:lnTo>
                <a:lnTo>
                  <a:pt x="37515" y="257302"/>
                </a:lnTo>
                <a:lnTo>
                  <a:pt x="82486" y="304533"/>
                </a:lnTo>
                <a:lnTo>
                  <a:pt x="120865" y="338607"/>
                </a:lnTo>
                <a:lnTo>
                  <a:pt x="155194" y="364197"/>
                </a:lnTo>
                <a:lnTo>
                  <a:pt x="193319" y="379793"/>
                </a:lnTo>
                <a:lnTo>
                  <a:pt x="243116" y="383870"/>
                </a:lnTo>
                <a:lnTo>
                  <a:pt x="312483" y="374891"/>
                </a:lnTo>
                <a:lnTo>
                  <a:pt x="311213" y="354190"/>
                </a:lnTo>
                <a:lnTo>
                  <a:pt x="310388" y="354164"/>
                </a:lnTo>
                <a:lnTo>
                  <a:pt x="343001" y="327990"/>
                </a:lnTo>
                <a:lnTo>
                  <a:pt x="367118" y="294017"/>
                </a:lnTo>
                <a:lnTo>
                  <a:pt x="380542" y="250024"/>
                </a:lnTo>
                <a:lnTo>
                  <a:pt x="381279" y="193624"/>
                </a:lnTo>
                <a:close/>
              </a:path>
            </a:pathLst>
          </a:custGeom>
          <a:solidFill>
            <a:srgbClr val="E427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9910559" y="297179"/>
            <a:ext cx="447040" cy="449580"/>
          </a:xfrm>
          <a:custGeom>
            <a:avLst/>
            <a:gdLst/>
            <a:ahLst/>
            <a:cxnLst/>
            <a:rect l="l" t="t" r="r" b="b"/>
            <a:pathLst>
              <a:path w="447040" h="449580">
                <a:moveTo>
                  <a:pt x="446544" y="367030"/>
                </a:moveTo>
                <a:lnTo>
                  <a:pt x="428510" y="367030"/>
                </a:lnTo>
                <a:lnTo>
                  <a:pt x="428510" y="431800"/>
                </a:lnTo>
                <a:lnTo>
                  <a:pt x="18046" y="431800"/>
                </a:lnTo>
                <a:lnTo>
                  <a:pt x="18046" y="19050"/>
                </a:lnTo>
                <a:lnTo>
                  <a:pt x="100977" y="19050"/>
                </a:lnTo>
                <a:lnTo>
                  <a:pt x="100977" y="0"/>
                </a:lnTo>
                <a:lnTo>
                  <a:pt x="12" y="0"/>
                </a:lnTo>
                <a:lnTo>
                  <a:pt x="12" y="19050"/>
                </a:lnTo>
                <a:lnTo>
                  <a:pt x="0" y="431800"/>
                </a:lnTo>
                <a:lnTo>
                  <a:pt x="12" y="449580"/>
                </a:lnTo>
                <a:lnTo>
                  <a:pt x="446544" y="449580"/>
                </a:lnTo>
                <a:lnTo>
                  <a:pt x="446544" y="431800"/>
                </a:lnTo>
                <a:lnTo>
                  <a:pt x="446544" y="367030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523" y="6696454"/>
            <a:ext cx="12189460" cy="140335"/>
          </a:xfrm>
          <a:custGeom>
            <a:avLst/>
            <a:gdLst/>
            <a:ahLst/>
            <a:cxnLst/>
            <a:rect l="l" t="t" r="r" b="b"/>
            <a:pathLst>
              <a:path w="12189460" h="140334">
                <a:moveTo>
                  <a:pt x="12188952" y="0"/>
                </a:moveTo>
                <a:lnTo>
                  <a:pt x="0" y="0"/>
                </a:lnTo>
                <a:lnTo>
                  <a:pt x="0" y="140208"/>
                </a:lnTo>
                <a:lnTo>
                  <a:pt x="12188952" y="140208"/>
                </a:lnTo>
                <a:lnTo>
                  <a:pt x="12188952" y="0"/>
                </a:lnTo>
                <a:close/>
              </a:path>
            </a:pathLst>
          </a:custGeom>
          <a:solidFill>
            <a:srgbClr val="D40D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0780776" y="6452615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173037"/>
                </a:moveTo>
                <a:lnTo>
                  <a:pt x="0" y="0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0" y="6835139"/>
            <a:ext cx="12190730" cy="22860"/>
          </a:xfrm>
          <a:custGeom>
            <a:avLst/>
            <a:gdLst/>
            <a:ahLst/>
            <a:cxnLst/>
            <a:rect l="l" t="t" r="r" b="b"/>
            <a:pathLst>
              <a:path w="12190730" h="22859">
                <a:moveTo>
                  <a:pt x="12190476" y="0"/>
                </a:moveTo>
                <a:lnTo>
                  <a:pt x="0" y="0"/>
                </a:lnTo>
                <a:lnTo>
                  <a:pt x="0" y="22859"/>
                </a:lnTo>
                <a:lnTo>
                  <a:pt x="12190476" y="22859"/>
                </a:lnTo>
                <a:lnTo>
                  <a:pt x="12190476" y="0"/>
                </a:lnTo>
                <a:close/>
              </a:path>
            </a:pathLst>
          </a:custGeom>
          <a:solidFill>
            <a:srgbClr val="9C9E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0" y="6675119"/>
            <a:ext cx="12190730" cy="22860"/>
          </a:xfrm>
          <a:custGeom>
            <a:avLst/>
            <a:gdLst/>
            <a:ahLst/>
            <a:cxnLst/>
            <a:rect l="l" t="t" r="r" b="b"/>
            <a:pathLst>
              <a:path w="12190730" h="22859">
                <a:moveTo>
                  <a:pt x="12190476" y="0"/>
                </a:moveTo>
                <a:lnTo>
                  <a:pt x="0" y="0"/>
                </a:lnTo>
                <a:lnTo>
                  <a:pt x="0" y="22859"/>
                </a:lnTo>
                <a:lnTo>
                  <a:pt x="12190476" y="22859"/>
                </a:lnTo>
                <a:lnTo>
                  <a:pt x="12190476" y="0"/>
                </a:lnTo>
                <a:close/>
              </a:path>
            </a:pathLst>
          </a:custGeom>
          <a:solidFill>
            <a:srgbClr val="9C9E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4271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432675" y="2064766"/>
            <a:ext cx="4183379" cy="3747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4271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541507" y="473964"/>
            <a:ext cx="94488" cy="1493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658855" y="519684"/>
            <a:ext cx="88392" cy="106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776204" y="460247"/>
            <a:ext cx="165100" cy="163195"/>
          </a:xfrm>
          <a:custGeom>
            <a:avLst/>
            <a:gdLst/>
            <a:ahLst/>
            <a:cxnLst/>
            <a:rect l="l" t="t" r="r" b="b"/>
            <a:pathLst>
              <a:path w="165100" h="163195">
                <a:moveTo>
                  <a:pt x="54864" y="65405"/>
                </a:moveTo>
                <a:lnTo>
                  <a:pt x="50038" y="61849"/>
                </a:lnTo>
                <a:lnTo>
                  <a:pt x="46482" y="59436"/>
                </a:lnTo>
                <a:lnTo>
                  <a:pt x="38227" y="59436"/>
                </a:lnTo>
                <a:lnTo>
                  <a:pt x="34544" y="60579"/>
                </a:lnTo>
                <a:lnTo>
                  <a:pt x="30988" y="62992"/>
                </a:lnTo>
                <a:lnTo>
                  <a:pt x="27432" y="66675"/>
                </a:lnTo>
                <a:lnTo>
                  <a:pt x="22606" y="71501"/>
                </a:lnTo>
                <a:lnTo>
                  <a:pt x="16637" y="79883"/>
                </a:lnTo>
                <a:lnTo>
                  <a:pt x="16637" y="61849"/>
                </a:lnTo>
                <a:lnTo>
                  <a:pt x="0" y="61849"/>
                </a:lnTo>
                <a:lnTo>
                  <a:pt x="0" y="163068"/>
                </a:lnTo>
                <a:lnTo>
                  <a:pt x="16637" y="163068"/>
                </a:lnTo>
                <a:lnTo>
                  <a:pt x="16637" y="102870"/>
                </a:lnTo>
                <a:lnTo>
                  <a:pt x="23418" y="91071"/>
                </a:lnTo>
                <a:lnTo>
                  <a:pt x="29375" y="82791"/>
                </a:lnTo>
                <a:lnTo>
                  <a:pt x="32524" y="79883"/>
                </a:lnTo>
                <a:lnTo>
                  <a:pt x="34645" y="77927"/>
                </a:lnTo>
                <a:lnTo>
                  <a:pt x="39370" y="76327"/>
                </a:lnTo>
                <a:lnTo>
                  <a:pt x="41783" y="76327"/>
                </a:lnTo>
                <a:lnTo>
                  <a:pt x="44069" y="77470"/>
                </a:lnTo>
                <a:lnTo>
                  <a:pt x="46482" y="79883"/>
                </a:lnTo>
                <a:lnTo>
                  <a:pt x="48539" y="76327"/>
                </a:lnTo>
                <a:lnTo>
                  <a:pt x="54864" y="65405"/>
                </a:lnTo>
                <a:close/>
              </a:path>
              <a:path w="165100" h="163195">
                <a:moveTo>
                  <a:pt x="100584" y="0"/>
                </a:moveTo>
                <a:lnTo>
                  <a:pt x="83820" y="0"/>
                </a:lnTo>
                <a:lnTo>
                  <a:pt x="83820" y="163068"/>
                </a:lnTo>
                <a:lnTo>
                  <a:pt x="100584" y="163068"/>
                </a:lnTo>
                <a:lnTo>
                  <a:pt x="100584" y="0"/>
                </a:lnTo>
                <a:close/>
              </a:path>
              <a:path w="165100" h="163195">
                <a:moveTo>
                  <a:pt x="162179" y="61087"/>
                </a:moveTo>
                <a:lnTo>
                  <a:pt x="145669" y="61087"/>
                </a:lnTo>
                <a:lnTo>
                  <a:pt x="145669" y="163068"/>
                </a:lnTo>
                <a:lnTo>
                  <a:pt x="162179" y="163068"/>
                </a:lnTo>
                <a:lnTo>
                  <a:pt x="162179" y="61087"/>
                </a:lnTo>
                <a:close/>
              </a:path>
              <a:path w="165100" h="163195">
                <a:moveTo>
                  <a:pt x="164592" y="22225"/>
                </a:moveTo>
                <a:lnTo>
                  <a:pt x="163449" y="19812"/>
                </a:lnTo>
                <a:lnTo>
                  <a:pt x="158623" y="14986"/>
                </a:lnTo>
                <a:lnTo>
                  <a:pt x="156337" y="13716"/>
                </a:lnTo>
                <a:lnTo>
                  <a:pt x="150368" y="13716"/>
                </a:lnTo>
                <a:lnTo>
                  <a:pt x="147955" y="14986"/>
                </a:lnTo>
                <a:lnTo>
                  <a:pt x="145669" y="17399"/>
                </a:lnTo>
                <a:lnTo>
                  <a:pt x="144399" y="19812"/>
                </a:lnTo>
                <a:lnTo>
                  <a:pt x="143256" y="22225"/>
                </a:lnTo>
                <a:lnTo>
                  <a:pt x="143256" y="28321"/>
                </a:lnTo>
                <a:lnTo>
                  <a:pt x="144399" y="30734"/>
                </a:lnTo>
                <a:lnTo>
                  <a:pt x="145669" y="33147"/>
                </a:lnTo>
                <a:lnTo>
                  <a:pt x="147955" y="35560"/>
                </a:lnTo>
                <a:lnTo>
                  <a:pt x="150368" y="36830"/>
                </a:lnTo>
                <a:lnTo>
                  <a:pt x="156337" y="36830"/>
                </a:lnTo>
                <a:lnTo>
                  <a:pt x="158623" y="35560"/>
                </a:lnTo>
                <a:lnTo>
                  <a:pt x="163449" y="30734"/>
                </a:lnTo>
                <a:lnTo>
                  <a:pt x="164592" y="28321"/>
                </a:lnTo>
                <a:lnTo>
                  <a:pt x="164592" y="22225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981943" y="519684"/>
            <a:ext cx="85344" cy="1036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170919" y="554990"/>
            <a:ext cx="18415" cy="68580"/>
          </a:xfrm>
          <a:custGeom>
            <a:avLst/>
            <a:gdLst/>
            <a:ahLst/>
            <a:cxnLst/>
            <a:rect l="l" t="t" r="r" b="b"/>
            <a:pathLst>
              <a:path w="18415" h="68579">
                <a:moveTo>
                  <a:pt x="0" y="68579"/>
                </a:moveTo>
                <a:lnTo>
                  <a:pt x="18033" y="68579"/>
                </a:lnTo>
                <a:lnTo>
                  <a:pt x="18033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170920" y="473709"/>
            <a:ext cx="125095" cy="149860"/>
          </a:xfrm>
          <a:custGeom>
            <a:avLst/>
            <a:gdLst/>
            <a:ahLst/>
            <a:cxnLst/>
            <a:rect l="l" t="t" r="r" b="b"/>
            <a:pathLst>
              <a:path w="125095" h="149859">
                <a:moveTo>
                  <a:pt x="124968" y="0"/>
                </a:moveTo>
                <a:lnTo>
                  <a:pt x="106426" y="0"/>
                </a:lnTo>
                <a:lnTo>
                  <a:pt x="106426" y="64770"/>
                </a:lnTo>
                <a:lnTo>
                  <a:pt x="18034" y="64770"/>
                </a:lnTo>
                <a:lnTo>
                  <a:pt x="18034" y="0"/>
                </a:lnTo>
                <a:lnTo>
                  <a:pt x="0" y="0"/>
                </a:lnTo>
                <a:lnTo>
                  <a:pt x="0" y="64770"/>
                </a:lnTo>
                <a:lnTo>
                  <a:pt x="0" y="81280"/>
                </a:lnTo>
                <a:lnTo>
                  <a:pt x="106426" y="81280"/>
                </a:lnTo>
                <a:lnTo>
                  <a:pt x="106426" y="149860"/>
                </a:lnTo>
                <a:lnTo>
                  <a:pt x="124968" y="149860"/>
                </a:lnTo>
                <a:lnTo>
                  <a:pt x="124968" y="81280"/>
                </a:lnTo>
                <a:lnTo>
                  <a:pt x="124968" y="64770"/>
                </a:lnTo>
                <a:lnTo>
                  <a:pt x="124968" y="0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324843" y="519683"/>
            <a:ext cx="88391" cy="106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433047" y="519683"/>
            <a:ext cx="83820" cy="1066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1551919" y="478535"/>
            <a:ext cx="190499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0035476" y="235470"/>
            <a:ext cx="381635" cy="384175"/>
          </a:xfrm>
          <a:custGeom>
            <a:avLst/>
            <a:gdLst/>
            <a:ahLst/>
            <a:cxnLst/>
            <a:rect l="l" t="t" r="r" b="b"/>
            <a:pathLst>
              <a:path w="381634" h="384175">
                <a:moveTo>
                  <a:pt x="381279" y="193624"/>
                </a:moveTo>
                <a:lnTo>
                  <a:pt x="367347" y="122415"/>
                </a:lnTo>
                <a:lnTo>
                  <a:pt x="342011" y="58750"/>
                </a:lnTo>
                <a:lnTo>
                  <a:pt x="312343" y="21818"/>
                </a:lnTo>
                <a:lnTo>
                  <a:pt x="310146" y="20574"/>
                </a:lnTo>
                <a:lnTo>
                  <a:pt x="310146" y="354152"/>
                </a:lnTo>
                <a:lnTo>
                  <a:pt x="264896" y="352475"/>
                </a:lnTo>
                <a:lnTo>
                  <a:pt x="215976" y="343141"/>
                </a:lnTo>
                <a:lnTo>
                  <a:pt x="154673" y="308635"/>
                </a:lnTo>
                <a:lnTo>
                  <a:pt x="114287" y="275513"/>
                </a:lnTo>
                <a:lnTo>
                  <a:pt x="81445" y="237159"/>
                </a:lnTo>
                <a:lnTo>
                  <a:pt x="67881" y="198869"/>
                </a:lnTo>
                <a:lnTo>
                  <a:pt x="74574" y="167373"/>
                </a:lnTo>
                <a:lnTo>
                  <a:pt x="94157" y="142214"/>
                </a:lnTo>
                <a:lnTo>
                  <a:pt x="125844" y="121132"/>
                </a:lnTo>
                <a:lnTo>
                  <a:pt x="168059" y="102196"/>
                </a:lnTo>
                <a:lnTo>
                  <a:pt x="176390" y="110401"/>
                </a:lnTo>
                <a:lnTo>
                  <a:pt x="225717" y="165277"/>
                </a:lnTo>
                <a:lnTo>
                  <a:pt x="252920" y="202552"/>
                </a:lnTo>
                <a:lnTo>
                  <a:pt x="284746" y="260680"/>
                </a:lnTo>
                <a:lnTo>
                  <a:pt x="310146" y="354152"/>
                </a:lnTo>
                <a:lnTo>
                  <a:pt x="310146" y="20574"/>
                </a:lnTo>
                <a:lnTo>
                  <a:pt x="282206" y="4597"/>
                </a:lnTo>
                <a:lnTo>
                  <a:pt x="255435" y="0"/>
                </a:lnTo>
                <a:lnTo>
                  <a:pt x="235902" y="1003"/>
                </a:lnTo>
                <a:lnTo>
                  <a:pt x="203873" y="35001"/>
                </a:lnTo>
                <a:lnTo>
                  <a:pt x="191668" y="77152"/>
                </a:lnTo>
                <a:lnTo>
                  <a:pt x="186880" y="88087"/>
                </a:lnTo>
                <a:lnTo>
                  <a:pt x="179793" y="94945"/>
                </a:lnTo>
                <a:lnTo>
                  <a:pt x="168478" y="101409"/>
                </a:lnTo>
                <a:lnTo>
                  <a:pt x="150685" y="80010"/>
                </a:lnTo>
                <a:lnTo>
                  <a:pt x="143776" y="87083"/>
                </a:lnTo>
                <a:lnTo>
                  <a:pt x="136918" y="90970"/>
                </a:lnTo>
                <a:lnTo>
                  <a:pt x="125984" y="93027"/>
                </a:lnTo>
                <a:lnTo>
                  <a:pt x="106870" y="94602"/>
                </a:lnTo>
                <a:lnTo>
                  <a:pt x="79590" y="94843"/>
                </a:lnTo>
                <a:lnTo>
                  <a:pt x="51435" y="97586"/>
                </a:lnTo>
                <a:lnTo>
                  <a:pt x="26035" y="108534"/>
                </a:lnTo>
                <a:lnTo>
                  <a:pt x="7048" y="133337"/>
                </a:lnTo>
                <a:lnTo>
                  <a:pt x="0" y="169646"/>
                </a:lnTo>
                <a:lnTo>
                  <a:pt x="10096" y="211658"/>
                </a:lnTo>
                <a:lnTo>
                  <a:pt x="37515" y="257302"/>
                </a:lnTo>
                <a:lnTo>
                  <a:pt x="82486" y="304533"/>
                </a:lnTo>
                <a:lnTo>
                  <a:pt x="120865" y="338607"/>
                </a:lnTo>
                <a:lnTo>
                  <a:pt x="155194" y="364197"/>
                </a:lnTo>
                <a:lnTo>
                  <a:pt x="193319" y="379793"/>
                </a:lnTo>
                <a:lnTo>
                  <a:pt x="243116" y="383870"/>
                </a:lnTo>
                <a:lnTo>
                  <a:pt x="312483" y="374891"/>
                </a:lnTo>
                <a:lnTo>
                  <a:pt x="311213" y="354190"/>
                </a:lnTo>
                <a:lnTo>
                  <a:pt x="310388" y="354164"/>
                </a:lnTo>
                <a:lnTo>
                  <a:pt x="343001" y="327990"/>
                </a:lnTo>
                <a:lnTo>
                  <a:pt x="367118" y="294017"/>
                </a:lnTo>
                <a:lnTo>
                  <a:pt x="380542" y="250024"/>
                </a:lnTo>
                <a:lnTo>
                  <a:pt x="381279" y="193624"/>
                </a:lnTo>
                <a:close/>
              </a:path>
            </a:pathLst>
          </a:custGeom>
          <a:solidFill>
            <a:srgbClr val="E427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541507" y="473964"/>
            <a:ext cx="94488" cy="1493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658855" y="519684"/>
            <a:ext cx="88392" cy="1066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776204" y="460247"/>
            <a:ext cx="165100" cy="163195"/>
          </a:xfrm>
          <a:custGeom>
            <a:avLst/>
            <a:gdLst/>
            <a:ahLst/>
            <a:cxnLst/>
            <a:rect l="l" t="t" r="r" b="b"/>
            <a:pathLst>
              <a:path w="165100" h="163195">
                <a:moveTo>
                  <a:pt x="54864" y="65405"/>
                </a:moveTo>
                <a:lnTo>
                  <a:pt x="50038" y="61849"/>
                </a:lnTo>
                <a:lnTo>
                  <a:pt x="46482" y="59436"/>
                </a:lnTo>
                <a:lnTo>
                  <a:pt x="38227" y="59436"/>
                </a:lnTo>
                <a:lnTo>
                  <a:pt x="34544" y="60579"/>
                </a:lnTo>
                <a:lnTo>
                  <a:pt x="30988" y="62992"/>
                </a:lnTo>
                <a:lnTo>
                  <a:pt x="27432" y="66675"/>
                </a:lnTo>
                <a:lnTo>
                  <a:pt x="22606" y="71501"/>
                </a:lnTo>
                <a:lnTo>
                  <a:pt x="16637" y="79883"/>
                </a:lnTo>
                <a:lnTo>
                  <a:pt x="16637" y="61849"/>
                </a:lnTo>
                <a:lnTo>
                  <a:pt x="0" y="61849"/>
                </a:lnTo>
                <a:lnTo>
                  <a:pt x="0" y="163068"/>
                </a:lnTo>
                <a:lnTo>
                  <a:pt x="16637" y="163068"/>
                </a:lnTo>
                <a:lnTo>
                  <a:pt x="16637" y="102870"/>
                </a:lnTo>
                <a:lnTo>
                  <a:pt x="23418" y="91071"/>
                </a:lnTo>
                <a:lnTo>
                  <a:pt x="29375" y="82791"/>
                </a:lnTo>
                <a:lnTo>
                  <a:pt x="32524" y="79883"/>
                </a:lnTo>
                <a:lnTo>
                  <a:pt x="34645" y="77927"/>
                </a:lnTo>
                <a:lnTo>
                  <a:pt x="39370" y="76327"/>
                </a:lnTo>
                <a:lnTo>
                  <a:pt x="41783" y="76327"/>
                </a:lnTo>
                <a:lnTo>
                  <a:pt x="44069" y="77470"/>
                </a:lnTo>
                <a:lnTo>
                  <a:pt x="46482" y="79883"/>
                </a:lnTo>
                <a:lnTo>
                  <a:pt x="48539" y="76327"/>
                </a:lnTo>
                <a:lnTo>
                  <a:pt x="54864" y="65405"/>
                </a:lnTo>
                <a:close/>
              </a:path>
              <a:path w="165100" h="163195">
                <a:moveTo>
                  <a:pt x="100584" y="0"/>
                </a:moveTo>
                <a:lnTo>
                  <a:pt x="83820" y="0"/>
                </a:lnTo>
                <a:lnTo>
                  <a:pt x="83820" y="163068"/>
                </a:lnTo>
                <a:lnTo>
                  <a:pt x="100584" y="163068"/>
                </a:lnTo>
                <a:lnTo>
                  <a:pt x="100584" y="0"/>
                </a:lnTo>
                <a:close/>
              </a:path>
              <a:path w="165100" h="163195">
                <a:moveTo>
                  <a:pt x="162179" y="61087"/>
                </a:moveTo>
                <a:lnTo>
                  <a:pt x="145669" y="61087"/>
                </a:lnTo>
                <a:lnTo>
                  <a:pt x="145669" y="163068"/>
                </a:lnTo>
                <a:lnTo>
                  <a:pt x="162179" y="163068"/>
                </a:lnTo>
                <a:lnTo>
                  <a:pt x="162179" y="61087"/>
                </a:lnTo>
                <a:close/>
              </a:path>
              <a:path w="165100" h="163195">
                <a:moveTo>
                  <a:pt x="164592" y="22225"/>
                </a:moveTo>
                <a:lnTo>
                  <a:pt x="163449" y="19812"/>
                </a:lnTo>
                <a:lnTo>
                  <a:pt x="158623" y="14986"/>
                </a:lnTo>
                <a:lnTo>
                  <a:pt x="156337" y="13716"/>
                </a:lnTo>
                <a:lnTo>
                  <a:pt x="150368" y="13716"/>
                </a:lnTo>
                <a:lnTo>
                  <a:pt x="147955" y="14986"/>
                </a:lnTo>
                <a:lnTo>
                  <a:pt x="145669" y="17399"/>
                </a:lnTo>
                <a:lnTo>
                  <a:pt x="144399" y="19812"/>
                </a:lnTo>
                <a:lnTo>
                  <a:pt x="143256" y="22225"/>
                </a:lnTo>
                <a:lnTo>
                  <a:pt x="143256" y="28321"/>
                </a:lnTo>
                <a:lnTo>
                  <a:pt x="144399" y="30734"/>
                </a:lnTo>
                <a:lnTo>
                  <a:pt x="145669" y="33147"/>
                </a:lnTo>
                <a:lnTo>
                  <a:pt x="147955" y="35560"/>
                </a:lnTo>
                <a:lnTo>
                  <a:pt x="150368" y="36830"/>
                </a:lnTo>
                <a:lnTo>
                  <a:pt x="156337" y="36830"/>
                </a:lnTo>
                <a:lnTo>
                  <a:pt x="158623" y="35560"/>
                </a:lnTo>
                <a:lnTo>
                  <a:pt x="163449" y="30734"/>
                </a:lnTo>
                <a:lnTo>
                  <a:pt x="164592" y="28321"/>
                </a:lnTo>
                <a:lnTo>
                  <a:pt x="164592" y="22225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981943" y="519684"/>
            <a:ext cx="85344" cy="1036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170919" y="554990"/>
            <a:ext cx="18415" cy="68580"/>
          </a:xfrm>
          <a:custGeom>
            <a:avLst/>
            <a:gdLst/>
            <a:ahLst/>
            <a:cxnLst/>
            <a:rect l="l" t="t" r="r" b="b"/>
            <a:pathLst>
              <a:path w="18415" h="68579">
                <a:moveTo>
                  <a:pt x="0" y="68579"/>
                </a:moveTo>
                <a:lnTo>
                  <a:pt x="18033" y="68579"/>
                </a:lnTo>
                <a:lnTo>
                  <a:pt x="18033" y="0"/>
                </a:lnTo>
                <a:lnTo>
                  <a:pt x="0" y="0"/>
                </a:lnTo>
                <a:lnTo>
                  <a:pt x="0" y="68579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170920" y="473709"/>
            <a:ext cx="125095" cy="149860"/>
          </a:xfrm>
          <a:custGeom>
            <a:avLst/>
            <a:gdLst/>
            <a:ahLst/>
            <a:cxnLst/>
            <a:rect l="l" t="t" r="r" b="b"/>
            <a:pathLst>
              <a:path w="125095" h="149859">
                <a:moveTo>
                  <a:pt x="124968" y="0"/>
                </a:moveTo>
                <a:lnTo>
                  <a:pt x="106426" y="0"/>
                </a:lnTo>
                <a:lnTo>
                  <a:pt x="106426" y="64770"/>
                </a:lnTo>
                <a:lnTo>
                  <a:pt x="18034" y="64770"/>
                </a:lnTo>
                <a:lnTo>
                  <a:pt x="18034" y="0"/>
                </a:lnTo>
                <a:lnTo>
                  <a:pt x="0" y="0"/>
                </a:lnTo>
                <a:lnTo>
                  <a:pt x="0" y="64770"/>
                </a:lnTo>
                <a:lnTo>
                  <a:pt x="0" y="81280"/>
                </a:lnTo>
                <a:lnTo>
                  <a:pt x="106426" y="81280"/>
                </a:lnTo>
                <a:lnTo>
                  <a:pt x="106426" y="149860"/>
                </a:lnTo>
                <a:lnTo>
                  <a:pt x="124968" y="149860"/>
                </a:lnTo>
                <a:lnTo>
                  <a:pt x="124968" y="81280"/>
                </a:lnTo>
                <a:lnTo>
                  <a:pt x="124968" y="64770"/>
                </a:lnTo>
                <a:lnTo>
                  <a:pt x="124968" y="0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324843" y="519683"/>
            <a:ext cx="88391" cy="1066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433047" y="519683"/>
            <a:ext cx="83820" cy="1066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1551919" y="478535"/>
            <a:ext cx="190499" cy="14782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0035476" y="235470"/>
            <a:ext cx="381635" cy="384175"/>
          </a:xfrm>
          <a:custGeom>
            <a:avLst/>
            <a:gdLst/>
            <a:ahLst/>
            <a:cxnLst/>
            <a:rect l="l" t="t" r="r" b="b"/>
            <a:pathLst>
              <a:path w="381634" h="384175">
                <a:moveTo>
                  <a:pt x="381279" y="193624"/>
                </a:moveTo>
                <a:lnTo>
                  <a:pt x="367347" y="122415"/>
                </a:lnTo>
                <a:lnTo>
                  <a:pt x="342011" y="58750"/>
                </a:lnTo>
                <a:lnTo>
                  <a:pt x="312343" y="21818"/>
                </a:lnTo>
                <a:lnTo>
                  <a:pt x="310146" y="20574"/>
                </a:lnTo>
                <a:lnTo>
                  <a:pt x="310146" y="354152"/>
                </a:lnTo>
                <a:lnTo>
                  <a:pt x="264896" y="352475"/>
                </a:lnTo>
                <a:lnTo>
                  <a:pt x="215976" y="343141"/>
                </a:lnTo>
                <a:lnTo>
                  <a:pt x="154673" y="308635"/>
                </a:lnTo>
                <a:lnTo>
                  <a:pt x="114287" y="275513"/>
                </a:lnTo>
                <a:lnTo>
                  <a:pt x="81445" y="237159"/>
                </a:lnTo>
                <a:lnTo>
                  <a:pt x="67881" y="198869"/>
                </a:lnTo>
                <a:lnTo>
                  <a:pt x="74574" y="167373"/>
                </a:lnTo>
                <a:lnTo>
                  <a:pt x="94157" y="142214"/>
                </a:lnTo>
                <a:lnTo>
                  <a:pt x="125844" y="121132"/>
                </a:lnTo>
                <a:lnTo>
                  <a:pt x="168059" y="102196"/>
                </a:lnTo>
                <a:lnTo>
                  <a:pt x="176390" y="110401"/>
                </a:lnTo>
                <a:lnTo>
                  <a:pt x="225717" y="165277"/>
                </a:lnTo>
                <a:lnTo>
                  <a:pt x="252920" y="202552"/>
                </a:lnTo>
                <a:lnTo>
                  <a:pt x="284746" y="260680"/>
                </a:lnTo>
                <a:lnTo>
                  <a:pt x="310146" y="354152"/>
                </a:lnTo>
                <a:lnTo>
                  <a:pt x="310146" y="20574"/>
                </a:lnTo>
                <a:lnTo>
                  <a:pt x="282206" y="4597"/>
                </a:lnTo>
                <a:lnTo>
                  <a:pt x="255435" y="0"/>
                </a:lnTo>
                <a:lnTo>
                  <a:pt x="235902" y="1003"/>
                </a:lnTo>
                <a:lnTo>
                  <a:pt x="203873" y="35001"/>
                </a:lnTo>
                <a:lnTo>
                  <a:pt x="191668" y="77152"/>
                </a:lnTo>
                <a:lnTo>
                  <a:pt x="186880" y="88087"/>
                </a:lnTo>
                <a:lnTo>
                  <a:pt x="179793" y="94945"/>
                </a:lnTo>
                <a:lnTo>
                  <a:pt x="168478" y="101409"/>
                </a:lnTo>
                <a:lnTo>
                  <a:pt x="150685" y="80010"/>
                </a:lnTo>
                <a:lnTo>
                  <a:pt x="143776" y="87083"/>
                </a:lnTo>
                <a:lnTo>
                  <a:pt x="136918" y="90970"/>
                </a:lnTo>
                <a:lnTo>
                  <a:pt x="125984" y="93027"/>
                </a:lnTo>
                <a:lnTo>
                  <a:pt x="106870" y="94602"/>
                </a:lnTo>
                <a:lnTo>
                  <a:pt x="79590" y="94843"/>
                </a:lnTo>
                <a:lnTo>
                  <a:pt x="51435" y="97586"/>
                </a:lnTo>
                <a:lnTo>
                  <a:pt x="26035" y="108534"/>
                </a:lnTo>
                <a:lnTo>
                  <a:pt x="7048" y="133337"/>
                </a:lnTo>
                <a:lnTo>
                  <a:pt x="0" y="169646"/>
                </a:lnTo>
                <a:lnTo>
                  <a:pt x="10096" y="211658"/>
                </a:lnTo>
                <a:lnTo>
                  <a:pt x="37515" y="257302"/>
                </a:lnTo>
                <a:lnTo>
                  <a:pt x="82486" y="304533"/>
                </a:lnTo>
                <a:lnTo>
                  <a:pt x="120865" y="338607"/>
                </a:lnTo>
                <a:lnTo>
                  <a:pt x="155194" y="364197"/>
                </a:lnTo>
                <a:lnTo>
                  <a:pt x="193319" y="379793"/>
                </a:lnTo>
                <a:lnTo>
                  <a:pt x="243116" y="383870"/>
                </a:lnTo>
                <a:lnTo>
                  <a:pt x="312483" y="374891"/>
                </a:lnTo>
                <a:lnTo>
                  <a:pt x="311213" y="354190"/>
                </a:lnTo>
                <a:lnTo>
                  <a:pt x="310388" y="354164"/>
                </a:lnTo>
                <a:lnTo>
                  <a:pt x="343001" y="327990"/>
                </a:lnTo>
                <a:lnTo>
                  <a:pt x="367118" y="294017"/>
                </a:lnTo>
                <a:lnTo>
                  <a:pt x="380542" y="250024"/>
                </a:lnTo>
                <a:lnTo>
                  <a:pt x="381279" y="193624"/>
                </a:lnTo>
                <a:close/>
              </a:path>
            </a:pathLst>
          </a:custGeom>
          <a:solidFill>
            <a:srgbClr val="E427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9910559" y="297179"/>
            <a:ext cx="447040" cy="449580"/>
          </a:xfrm>
          <a:custGeom>
            <a:avLst/>
            <a:gdLst/>
            <a:ahLst/>
            <a:cxnLst/>
            <a:rect l="l" t="t" r="r" b="b"/>
            <a:pathLst>
              <a:path w="447040" h="449580">
                <a:moveTo>
                  <a:pt x="446544" y="367030"/>
                </a:moveTo>
                <a:lnTo>
                  <a:pt x="428510" y="367030"/>
                </a:lnTo>
                <a:lnTo>
                  <a:pt x="428510" y="431800"/>
                </a:lnTo>
                <a:lnTo>
                  <a:pt x="18046" y="431800"/>
                </a:lnTo>
                <a:lnTo>
                  <a:pt x="18046" y="19050"/>
                </a:lnTo>
                <a:lnTo>
                  <a:pt x="100977" y="19050"/>
                </a:lnTo>
                <a:lnTo>
                  <a:pt x="100977" y="0"/>
                </a:lnTo>
                <a:lnTo>
                  <a:pt x="12" y="0"/>
                </a:lnTo>
                <a:lnTo>
                  <a:pt x="12" y="19050"/>
                </a:lnTo>
                <a:lnTo>
                  <a:pt x="0" y="431800"/>
                </a:lnTo>
                <a:lnTo>
                  <a:pt x="12" y="449580"/>
                </a:lnTo>
                <a:lnTo>
                  <a:pt x="446544" y="449580"/>
                </a:lnTo>
                <a:lnTo>
                  <a:pt x="446544" y="431800"/>
                </a:lnTo>
                <a:lnTo>
                  <a:pt x="446544" y="367030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523" y="6696454"/>
            <a:ext cx="12189460" cy="140335"/>
          </a:xfrm>
          <a:custGeom>
            <a:avLst/>
            <a:gdLst/>
            <a:ahLst/>
            <a:cxnLst/>
            <a:rect l="l" t="t" r="r" b="b"/>
            <a:pathLst>
              <a:path w="12189460" h="140334">
                <a:moveTo>
                  <a:pt x="12188952" y="0"/>
                </a:moveTo>
                <a:lnTo>
                  <a:pt x="0" y="0"/>
                </a:lnTo>
                <a:lnTo>
                  <a:pt x="0" y="140208"/>
                </a:lnTo>
                <a:lnTo>
                  <a:pt x="12188952" y="140208"/>
                </a:lnTo>
                <a:lnTo>
                  <a:pt x="12188952" y="0"/>
                </a:lnTo>
                <a:close/>
              </a:path>
            </a:pathLst>
          </a:custGeom>
          <a:solidFill>
            <a:srgbClr val="D40D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0780776" y="6452615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173037"/>
                </a:moveTo>
                <a:lnTo>
                  <a:pt x="0" y="0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0" y="6835139"/>
            <a:ext cx="12190730" cy="22860"/>
          </a:xfrm>
          <a:custGeom>
            <a:avLst/>
            <a:gdLst/>
            <a:ahLst/>
            <a:cxnLst/>
            <a:rect l="l" t="t" r="r" b="b"/>
            <a:pathLst>
              <a:path w="12190730" h="22859">
                <a:moveTo>
                  <a:pt x="12190476" y="0"/>
                </a:moveTo>
                <a:lnTo>
                  <a:pt x="0" y="0"/>
                </a:lnTo>
                <a:lnTo>
                  <a:pt x="0" y="22859"/>
                </a:lnTo>
                <a:lnTo>
                  <a:pt x="12190476" y="22859"/>
                </a:lnTo>
                <a:lnTo>
                  <a:pt x="12190476" y="0"/>
                </a:lnTo>
                <a:close/>
              </a:path>
            </a:pathLst>
          </a:custGeom>
          <a:solidFill>
            <a:srgbClr val="9C9E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0" y="6675119"/>
            <a:ext cx="12190730" cy="22860"/>
          </a:xfrm>
          <a:custGeom>
            <a:avLst/>
            <a:gdLst/>
            <a:ahLst/>
            <a:cxnLst/>
            <a:rect l="l" t="t" r="r" b="b"/>
            <a:pathLst>
              <a:path w="12190730" h="22859">
                <a:moveTo>
                  <a:pt x="12190476" y="0"/>
                </a:moveTo>
                <a:lnTo>
                  <a:pt x="0" y="0"/>
                </a:lnTo>
                <a:lnTo>
                  <a:pt x="0" y="22859"/>
                </a:lnTo>
                <a:lnTo>
                  <a:pt x="12190476" y="22859"/>
                </a:lnTo>
                <a:lnTo>
                  <a:pt x="12190476" y="0"/>
                </a:lnTo>
                <a:close/>
              </a:path>
            </a:pathLst>
          </a:custGeom>
          <a:solidFill>
            <a:srgbClr val="9C9E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9741" y="2311298"/>
            <a:ext cx="10332516" cy="1032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E4271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519031" y="6443989"/>
            <a:ext cx="119507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844021" y="6443989"/>
            <a:ext cx="77724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01700" y="6443989"/>
            <a:ext cx="16129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‹Nº›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jpg"/><Relationship Id="rId7" Type="http://schemas.openxmlformats.org/officeDocument/2006/relationships/image" Target="../media/image2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24.png"/><Relationship Id="rId5" Type="http://schemas.openxmlformats.org/officeDocument/2006/relationships/image" Target="../media/image20.jpg"/><Relationship Id="rId10" Type="http://schemas.openxmlformats.org/officeDocument/2006/relationships/image" Target="../media/image23.png"/><Relationship Id="rId4" Type="http://schemas.openxmlformats.org/officeDocument/2006/relationships/image" Target="../media/image19.jp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jpg"/><Relationship Id="rId7" Type="http://schemas.openxmlformats.org/officeDocument/2006/relationships/image" Target="../media/image37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9.jpg"/><Relationship Id="rId4" Type="http://schemas.openxmlformats.org/officeDocument/2006/relationships/image" Target="../media/image3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jpg"/><Relationship Id="rId7" Type="http://schemas.openxmlformats.org/officeDocument/2006/relationships/image" Target="../media/image43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9.jp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9.jp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erlinheart.de/" TargetMode="Externa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0730" cy="6858000"/>
            <a:chOff x="0" y="0"/>
            <a:chExt cx="12190730" cy="6858000"/>
          </a:xfrm>
        </p:grpSpPr>
        <p:sp>
          <p:nvSpPr>
            <p:cNvPr id="3" name="object 3"/>
            <p:cNvSpPr/>
            <p:nvPr/>
          </p:nvSpPr>
          <p:spPr>
            <a:xfrm>
              <a:off x="8950452" y="0"/>
              <a:ext cx="3240405" cy="1963420"/>
            </a:xfrm>
            <a:custGeom>
              <a:avLst/>
              <a:gdLst/>
              <a:ahLst/>
              <a:cxnLst/>
              <a:rect l="l" t="t" r="r" b="b"/>
              <a:pathLst>
                <a:path w="3240404" h="1963420">
                  <a:moveTo>
                    <a:pt x="3240024" y="0"/>
                  </a:moveTo>
                  <a:lnTo>
                    <a:pt x="0" y="0"/>
                  </a:lnTo>
                  <a:lnTo>
                    <a:pt x="0" y="1962912"/>
                  </a:lnTo>
                  <a:lnTo>
                    <a:pt x="3240024" y="1962912"/>
                  </a:lnTo>
                  <a:lnTo>
                    <a:pt x="32400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190476" cy="68579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92258"/>
            <a:ext cx="12190730" cy="4403090"/>
            <a:chOff x="0" y="1408175"/>
            <a:chExt cx="12190730" cy="4403090"/>
          </a:xfrm>
        </p:grpSpPr>
        <p:sp>
          <p:nvSpPr>
            <p:cNvPr id="3" name="object 3"/>
            <p:cNvSpPr/>
            <p:nvPr/>
          </p:nvSpPr>
          <p:spPr>
            <a:xfrm>
              <a:off x="0" y="1511807"/>
              <a:ext cx="12190730" cy="4299585"/>
            </a:xfrm>
            <a:custGeom>
              <a:avLst/>
              <a:gdLst/>
              <a:ahLst/>
              <a:cxnLst/>
              <a:rect l="l" t="t" r="r" b="b"/>
              <a:pathLst>
                <a:path w="12190730" h="4299585">
                  <a:moveTo>
                    <a:pt x="12190476" y="0"/>
                  </a:moveTo>
                  <a:lnTo>
                    <a:pt x="0" y="0"/>
                  </a:lnTo>
                  <a:lnTo>
                    <a:pt x="0" y="4299204"/>
                  </a:lnTo>
                  <a:lnTo>
                    <a:pt x="12190476" y="4299204"/>
                  </a:lnTo>
                  <a:lnTo>
                    <a:pt x="12190476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67655" y="1408175"/>
              <a:ext cx="2455163" cy="428548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27405" y="953515"/>
            <a:ext cx="2158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Quiet </a:t>
            </a:r>
            <a:r>
              <a:rPr sz="1800" b="0" dirty="0">
                <a:solidFill>
                  <a:srgbClr val="004B92"/>
                </a:solidFill>
                <a:latin typeface="Arial"/>
                <a:cs typeface="Arial"/>
              </a:rPr>
              <a:t>– </a:t>
            </a: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Small </a:t>
            </a:r>
            <a:r>
              <a:rPr sz="1800" b="0" dirty="0">
                <a:solidFill>
                  <a:srgbClr val="004B92"/>
                </a:solidFill>
                <a:latin typeface="Arial"/>
                <a:cs typeface="Arial"/>
              </a:rPr>
              <a:t>–</a:t>
            </a:r>
            <a:r>
              <a:rPr sz="1800" b="0" spc="-50" dirty="0">
                <a:solidFill>
                  <a:srgbClr val="004B92"/>
                </a:solidFill>
                <a:latin typeface="Arial"/>
                <a:cs typeface="Arial"/>
              </a:rPr>
              <a:t> </a:t>
            </a: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Agile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2267" y="2140711"/>
            <a:ext cx="2047239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Uso en pacientes de todas las edades y tamaños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0826" y="4984241"/>
            <a:ext cx="2571115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Tiempo de baterías de más de 5 horas incluso en modo BIVAD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1307" y="3397122"/>
            <a:ext cx="2892422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Pequeña como un equipaje de mano,sólo15Kg con baterías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3119" y="2842641"/>
            <a:ext cx="242062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Medición del flujo activo con ajuste de alarmas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53118" y="4290186"/>
            <a:ext cx="213868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Diferente movilización para cada edad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7972" y="432816"/>
            <a:ext cx="3997452" cy="358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086611" y="2020823"/>
            <a:ext cx="7286625" cy="3424554"/>
            <a:chOff x="1086611" y="2020823"/>
            <a:chExt cx="7286625" cy="3424554"/>
          </a:xfrm>
        </p:grpSpPr>
        <p:sp>
          <p:nvSpPr>
            <p:cNvPr id="13" name="object 13"/>
            <p:cNvSpPr/>
            <p:nvPr/>
          </p:nvSpPr>
          <p:spPr>
            <a:xfrm>
              <a:off x="7883652" y="4323588"/>
              <a:ext cx="489203" cy="4892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476744" y="4253483"/>
              <a:ext cx="560831" cy="55930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86611" y="2020823"/>
              <a:ext cx="650748" cy="6507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96556" y="3687825"/>
              <a:ext cx="565746" cy="56572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62811" y="3427475"/>
              <a:ext cx="451104" cy="45110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91183" y="4879847"/>
              <a:ext cx="565404" cy="56540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30668" y="2790443"/>
              <a:ext cx="589787" cy="5913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59742" y="1850135"/>
            <a:ext cx="864013" cy="1265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58356" y="1923762"/>
            <a:ext cx="2873351" cy="37877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05471" y="4492752"/>
            <a:ext cx="868679" cy="1267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41116" y="3197351"/>
            <a:ext cx="670750" cy="12405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53005" y="2101976"/>
            <a:ext cx="20193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2+2 </a:t>
            </a: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baterías para más movilidad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53005" y="3469004"/>
            <a:ext cx="1663064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Más de 5 horas, incluso en modo BVAD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66934" y="2927730"/>
            <a:ext cx="208686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Batería de emergencia adicional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66935" y="4258513"/>
            <a:ext cx="218059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Carga fácil tanto en la Unidad como en el cargador externo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7972" y="432816"/>
            <a:ext cx="3997452" cy="358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7405" y="953515"/>
            <a:ext cx="2234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Long Battery</a:t>
            </a:r>
            <a:r>
              <a:rPr sz="1800" b="0" spc="-30" dirty="0">
                <a:solidFill>
                  <a:srgbClr val="004B92"/>
                </a:solidFill>
                <a:latin typeface="Arial"/>
                <a:cs typeface="Arial"/>
              </a:rPr>
              <a:t> </a:t>
            </a: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Runtime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40891" y="2104644"/>
            <a:ext cx="687070" cy="497205"/>
            <a:chOff x="1040891" y="2104644"/>
            <a:chExt cx="687070" cy="497205"/>
          </a:xfrm>
        </p:grpSpPr>
        <p:sp>
          <p:nvSpPr>
            <p:cNvPr id="13" name="object 13"/>
            <p:cNvSpPr/>
            <p:nvPr/>
          </p:nvSpPr>
          <p:spPr>
            <a:xfrm>
              <a:off x="1456125" y="2104644"/>
              <a:ext cx="271413" cy="49682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40891" y="2112264"/>
              <a:ext cx="489203" cy="48920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1156716" y="3451859"/>
            <a:ext cx="565404" cy="5654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89744" y="2819743"/>
            <a:ext cx="639831" cy="5205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35449" y="4233671"/>
            <a:ext cx="553029" cy="57607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405" y="953515"/>
            <a:ext cx="2650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solidFill>
                  <a:srgbClr val="004B92"/>
                </a:solidFill>
                <a:latin typeface="Arial"/>
                <a:cs typeface="Arial"/>
              </a:rPr>
              <a:t>Active </a:t>
            </a: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Flow</a:t>
            </a:r>
            <a:r>
              <a:rPr sz="1800" b="0" spc="-75" dirty="0">
                <a:solidFill>
                  <a:srgbClr val="004B92"/>
                </a:solidFill>
                <a:latin typeface="Arial"/>
                <a:cs typeface="Arial"/>
              </a:rPr>
              <a:t> </a:t>
            </a: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Measurement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87347" y="2105024"/>
            <a:ext cx="273875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Sensor de flujo por ultrasonidos, diseñados para las cánulas </a:t>
            </a:r>
            <a:r>
              <a:rPr lang="es-ES" sz="1600" spc="-5" dirty="0" err="1">
                <a:solidFill>
                  <a:srgbClr val="585858"/>
                </a:solidFill>
                <a:latin typeface="Arial"/>
                <a:cs typeface="Arial"/>
              </a:rPr>
              <a:t>Excor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72228" y="1520952"/>
            <a:ext cx="1836420" cy="42839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432675" y="2064766"/>
          <a:ext cx="4164330" cy="3740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0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1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4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92075" marR="11747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Flow</a:t>
                      </a:r>
                      <a:r>
                        <a:rPr sz="12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Sensor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Article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solidFill>
                      <a:srgbClr val="0076BC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Ø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Cannula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0076BC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Ø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38430" marR="96520" indent="-635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Blood  pump  connect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0076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104139" marR="227965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Application  for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blood  pumps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solidFill>
                      <a:srgbClr val="0076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43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FS06-06-P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L w="12700">
                      <a:solidFill>
                        <a:srgbClr val="0076BC"/>
                      </a:solidFill>
                      <a:prstDash val="solid"/>
                    </a:lnL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08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37795" marB="0"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L="104139" marR="39497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Tri-leaflet  PU</a:t>
                      </a:r>
                      <a:r>
                        <a:rPr sz="12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valves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R w="12700">
                      <a:solidFill>
                        <a:srgbClr val="0076BC"/>
                      </a:solidFill>
                      <a:prstDash val="solid"/>
                    </a:lnR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79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FS09-09-P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L w="12700">
                      <a:solidFill>
                        <a:srgbClr val="0076BC"/>
                      </a:solidFill>
                      <a:prstDash val="solid"/>
                    </a:lnL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Tri-leaflet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PU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04139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valves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2704" marB="0">
                    <a:lnR w="12700">
                      <a:solidFill>
                        <a:srgbClr val="0076BC"/>
                      </a:solidFill>
                      <a:prstDash val="solid"/>
                    </a:lnR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78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FS09-12-P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L w="12700">
                      <a:solidFill>
                        <a:srgbClr val="0076BC"/>
                      </a:solidFill>
                      <a:prstDash val="solid"/>
                    </a:lnL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Tri-leaflet</a:t>
                      </a:r>
                      <a:r>
                        <a:rPr sz="12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PU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04139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valves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2705" marB="0">
                    <a:lnR w="12700">
                      <a:solidFill>
                        <a:srgbClr val="0076BC"/>
                      </a:solidFill>
                      <a:prstDash val="solid"/>
                    </a:lnR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789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FS09-12-C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L w="12700">
                      <a:solidFill>
                        <a:srgbClr val="0076BC"/>
                      </a:solidFill>
                      <a:prstDash val="solid"/>
                    </a:lnL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139" marR="5353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Bi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12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 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valves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R w="12700">
                      <a:solidFill>
                        <a:srgbClr val="0076BC"/>
                      </a:solidFill>
                      <a:prstDash val="solid"/>
                    </a:lnR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79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FS12-12-P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L w="12700">
                      <a:solidFill>
                        <a:srgbClr val="0076BC"/>
                      </a:solidFill>
                      <a:prstDash val="solid"/>
                    </a:lnL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L="104139" marR="19621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Tri-leaflet</a:t>
                      </a:r>
                      <a:r>
                        <a:rPr sz="12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PU 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valves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2705" marB="0">
                    <a:lnR w="12700">
                      <a:solidFill>
                        <a:srgbClr val="0076BC"/>
                      </a:solidFill>
                      <a:prstDash val="solid"/>
                    </a:lnR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  <a:solidFill>
                      <a:srgbClr val="E7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872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FS12-12-C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780" marB="0">
                    <a:lnL w="12700">
                      <a:solidFill>
                        <a:srgbClr val="0076BC"/>
                      </a:solidFill>
                      <a:prstDash val="solid"/>
                    </a:lnL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0"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780" marB="0"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mm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44780" marB="0"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139" marR="53530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Bi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12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 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valves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R w="12700">
                      <a:solidFill>
                        <a:srgbClr val="0076BC"/>
                      </a:solidFill>
                      <a:prstDash val="solid"/>
                    </a:lnR>
                    <a:lnT w="12700">
                      <a:solidFill>
                        <a:srgbClr val="0076BC"/>
                      </a:solidFill>
                      <a:prstDash val="solid"/>
                    </a:lnT>
                    <a:lnB w="12700">
                      <a:solidFill>
                        <a:srgbClr val="0076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427214" y="1504568"/>
            <a:ext cx="41014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4B92"/>
                </a:solidFill>
                <a:latin typeface="Arial"/>
                <a:cs typeface="Arial"/>
              </a:rPr>
              <a:t>Different sizes to match the cannula diameter  optimally: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19565" y="3436591"/>
            <a:ext cx="2443480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Control total del funcionamiento de los ventrículos por la medida del flujo sanguíneo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12747" y="4950917"/>
            <a:ext cx="243332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Si el flujo cae por debajo del parámetro ajustado, sonará la alarma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7972" y="432816"/>
            <a:ext cx="3997452" cy="358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71955" y="2087879"/>
            <a:ext cx="521207" cy="521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04485" y="4937759"/>
            <a:ext cx="405896" cy="5196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36903" y="3503746"/>
            <a:ext cx="591311" cy="53630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405" y="953515"/>
            <a:ext cx="2350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User-friendly Panel</a:t>
            </a:r>
            <a:r>
              <a:rPr sz="1800" b="0" spc="-10" dirty="0">
                <a:solidFill>
                  <a:srgbClr val="004B92"/>
                </a:solidFill>
                <a:latin typeface="Arial"/>
                <a:cs typeface="Arial"/>
              </a:rPr>
              <a:t> </a:t>
            </a: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PC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33871" y="1767839"/>
            <a:ext cx="5311139" cy="4017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93519" y="2216023"/>
            <a:ext cx="23501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Pantalla Táctil Intuitiva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93519" y="3502914"/>
            <a:ext cx="285051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Almacenamiento de datos en la unidad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93519" y="5021326"/>
            <a:ext cx="267716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Recuperación de datos en cualquier momento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37972" y="432816"/>
            <a:ext cx="3997452" cy="358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38427" y="4948428"/>
            <a:ext cx="539496" cy="5394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70432" y="3500628"/>
            <a:ext cx="539495" cy="541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70432" y="2112772"/>
            <a:ext cx="539495" cy="4196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405" y="953515"/>
            <a:ext cx="3009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Different Mobilization</a:t>
            </a:r>
            <a:r>
              <a:rPr sz="1800" b="0" spc="10" dirty="0">
                <a:solidFill>
                  <a:srgbClr val="004B92"/>
                </a:solidFill>
                <a:latin typeface="Arial"/>
                <a:cs typeface="Arial"/>
              </a:rPr>
              <a:t> </a:t>
            </a: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Options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62245" y="1272386"/>
            <a:ext cx="2045786" cy="21566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9753" y="1324379"/>
            <a:ext cx="2464553" cy="4282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59955" y="3528059"/>
            <a:ext cx="2298132" cy="23423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27935" y="2113279"/>
            <a:ext cx="239166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Marcado CE para uso hospitalario y domiciliario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32507" y="3568065"/>
            <a:ext cx="175323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Baby Buggy</a:t>
            </a: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 para niños 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 ( ≤ 15</a:t>
            </a:r>
            <a:r>
              <a:rPr sz="160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kg)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7972" y="432816"/>
            <a:ext cx="3997452" cy="358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17014" y="4977129"/>
            <a:ext cx="1945386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s-ES" sz="1600" spc="-40" dirty="0">
                <a:solidFill>
                  <a:srgbClr val="585858"/>
                </a:solidFill>
                <a:latin typeface="Arial"/>
                <a:cs typeface="Arial"/>
              </a:rPr>
              <a:t>Dos diferentes opciones para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 baby buggy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55191" y="2072639"/>
            <a:ext cx="541020" cy="5394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2624" y="3528059"/>
            <a:ext cx="541019" cy="5394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47607" y="4937759"/>
            <a:ext cx="585145" cy="5928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96705" y="1235963"/>
            <a:ext cx="3343910" cy="3461385"/>
            <a:chOff x="4596705" y="1235963"/>
            <a:chExt cx="3343910" cy="3461385"/>
          </a:xfrm>
        </p:grpSpPr>
        <p:sp>
          <p:nvSpPr>
            <p:cNvPr id="3" name="object 3"/>
            <p:cNvSpPr/>
            <p:nvPr/>
          </p:nvSpPr>
          <p:spPr>
            <a:xfrm>
              <a:off x="4596705" y="2595535"/>
              <a:ext cx="1099694" cy="190619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631179" y="1235963"/>
              <a:ext cx="2308860" cy="34610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84045" y="2098624"/>
            <a:ext cx="274828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Soporte para pacientes de todas las edades desde neonatos a adultos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6645" y="3622040"/>
            <a:ext cx="26765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Soporte 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Uni </a:t>
            </a: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y/o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 biventricular</a:t>
            </a:r>
            <a:r>
              <a:rPr sz="1600" spc="-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47467" y="2908120"/>
            <a:ext cx="28829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Amplio rango de ventrículos y cánulas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56980" y="4128008"/>
            <a:ext cx="3063875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s-ES" sz="1600" spc="-10" dirty="0">
                <a:solidFill>
                  <a:srgbClr val="585858"/>
                </a:solidFill>
                <a:latin typeface="Arial"/>
                <a:cs typeface="Arial"/>
              </a:rPr>
              <a:t>Carcasa t</a:t>
            </a:r>
            <a:r>
              <a:rPr sz="1600" spc="-10" dirty="0" err="1">
                <a:solidFill>
                  <a:srgbClr val="585858"/>
                </a:solidFill>
                <a:latin typeface="Arial"/>
                <a:cs typeface="Arial"/>
              </a:rPr>
              <a:t>ransparent</a:t>
            </a:r>
            <a:r>
              <a:rPr lang="es-ES" sz="1600" spc="-10" dirty="0">
                <a:solidFill>
                  <a:srgbClr val="585858"/>
                </a:solidFill>
                <a:latin typeface="Arial"/>
                <a:cs typeface="Arial"/>
              </a:rPr>
              <a:t>e para observar el llenado y vaciado del ventrículo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84045" y="5021402"/>
            <a:ext cx="27126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Marcado 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CE </a:t>
            </a:r>
            <a:r>
              <a:rPr lang="es-ES" sz="1600" spc="-5" dirty="0">
                <a:solidFill>
                  <a:srgbClr val="585858"/>
                </a:solidFill>
                <a:latin typeface="Arial"/>
                <a:cs typeface="Arial"/>
              </a:rPr>
              <a:t>para BTT y BTR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02005" y="953515"/>
            <a:ext cx="3288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Suitable </a:t>
            </a:r>
            <a:r>
              <a:rPr sz="1800" b="0" dirty="0">
                <a:solidFill>
                  <a:srgbClr val="004B92"/>
                </a:solidFill>
                <a:latin typeface="Arial"/>
                <a:cs typeface="Arial"/>
              </a:rPr>
              <a:t>for </a:t>
            </a: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all EXCOR</a:t>
            </a:r>
            <a:r>
              <a:rPr sz="1800" b="0" spc="-7" baseline="25462" dirty="0">
                <a:solidFill>
                  <a:srgbClr val="004B92"/>
                </a:solidFill>
                <a:latin typeface="Arial"/>
                <a:cs typeface="Arial"/>
              </a:rPr>
              <a:t>®</a:t>
            </a:r>
            <a:r>
              <a:rPr sz="1800" b="0" spc="240" baseline="25462" dirty="0">
                <a:solidFill>
                  <a:srgbClr val="004B92"/>
                </a:solidFill>
                <a:latin typeface="Arial"/>
                <a:cs typeface="Arial"/>
              </a:rPr>
              <a:t> </a:t>
            </a:r>
            <a:r>
              <a:rPr sz="1800" b="0" spc="-5" dirty="0">
                <a:solidFill>
                  <a:srgbClr val="004B92"/>
                </a:solidFill>
                <a:latin typeface="Arial"/>
                <a:cs typeface="Arial"/>
              </a:rPr>
              <a:t>Pumps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7972" y="432816"/>
            <a:ext cx="3997452" cy="358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91183" y="3506723"/>
            <a:ext cx="649223" cy="5410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8210743" y="2919544"/>
            <a:ext cx="467995" cy="401320"/>
            <a:chOff x="8210743" y="2919544"/>
            <a:chExt cx="467995" cy="401320"/>
          </a:xfrm>
        </p:grpSpPr>
        <p:sp>
          <p:nvSpPr>
            <p:cNvPr id="14" name="object 14"/>
            <p:cNvSpPr/>
            <p:nvPr/>
          </p:nvSpPr>
          <p:spPr>
            <a:xfrm>
              <a:off x="8210743" y="2919544"/>
              <a:ext cx="235832" cy="40041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489454" y="3000136"/>
              <a:ext cx="188950" cy="32059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7847076" y="2784348"/>
            <a:ext cx="757555" cy="2022475"/>
            <a:chOff x="7847076" y="2784348"/>
            <a:chExt cx="757555" cy="2022475"/>
          </a:xfrm>
        </p:grpSpPr>
        <p:sp>
          <p:nvSpPr>
            <p:cNvPr id="17" name="object 17"/>
            <p:cNvSpPr/>
            <p:nvPr/>
          </p:nvSpPr>
          <p:spPr>
            <a:xfrm>
              <a:off x="7847076" y="2784348"/>
              <a:ext cx="297179" cy="53949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010144" y="4213860"/>
              <a:ext cx="594359" cy="592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109525" y="2020823"/>
            <a:ext cx="604920" cy="6507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93291" y="4966715"/>
            <a:ext cx="492252" cy="4922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10559" y="297179"/>
            <a:ext cx="447040" cy="449580"/>
          </a:xfrm>
          <a:custGeom>
            <a:avLst/>
            <a:gdLst/>
            <a:ahLst/>
            <a:cxnLst/>
            <a:rect l="l" t="t" r="r" b="b"/>
            <a:pathLst>
              <a:path w="447040" h="449580">
                <a:moveTo>
                  <a:pt x="446544" y="367030"/>
                </a:moveTo>
                <a:lnTo>
                  <a:pt x="428510" y="367030"/>
                </a:lnTo>
                <a:lnTo>
                  <a:pt x="428510" y="431800"/>
                </a:lnTo>
                <a:lnTo>
                  <a:pt x="18046" y="431800"/>
                </a:lnTo>
                <a:lnTo>
                  <a:pt x="18046" y="19050"/>
                </a:lnTo>
                <a:lnTo>
                  <a:pt x="100977" y="19050"/>
                </a:lnTo>
                <a:lnTo>
                  <a:pt x="100977" y="0"/>
                </a:lnTo>
                <a:lnTo>
                  <a:pt x="12" y="0"/>
                </a:lnTo>
                <a:lnTo>
                  <a:pt x="12" y="19050"/>
                </a:lnTo>
                <a:lnTo>
                  <a:pt x="0" y="431800"/>
                </a:lnTo>
                <a:lnTo>
                  <a:pt x="12" y="449580"/>
                </a:lnTo>
                <a:lnTo>
                  <a:pt x="446544" y="449580"/>
                </a:lnTo>
                <a:lnTo>
                  <a:pt x="446544" y="431800"/>
                </a:lnTo>
                <a:lnTo>
                  <a:pt x="446544" y="367030"/>
                </a:lnTo>
                <a:close/>
              </a:path>
            </a:pathLst>
          </a:custGeom>
          <a:solidFill>
            <a:srgbClr val="0049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3" y="6696454"/>
            <a:ext cx="12189460" cy="140335"/>
          </a:xfrm>
          <a:custGeom>
            <a:avLst/>
            <a:gdLst/>
            <a:ahLst/>
            <a:cxnLst/>
            <a:rect l="l" t="t" r="r" b="b"/>
            <a:pathLst>
              <a:path w="12189460" h="140334">
                <a:moveTo>
                  <a:pt x="12188952" y="0"/>
                </a:moveTo>
                <a:lnTo>
                  <a:pt x="0" y="0"/>
                </a:lnTo>
                <a:lnTo>
                  <a:pt x="0" y="140208"/>
                </a:lnTo>
                <a:lnTo>
                  <a:pt x="12188952" y="140208"/>
                </a:lnTo>
                <a:lnTo>
                  <a:pt x="12188952" y="0"/>
                </a:lnTo>
                <a:close/>
              </a:path>
            </a:pathLst>
          </a:custGeom>
          <a:solidFill>
            <a:srgbClr val="D40D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780776" y="6452615"/>
            <a:ext cx="0" cy="173355"/>
          </a:xfrm>
          <a:custGeom>
            <a:avLst/>
            <a:gdLst/>
            <a:ahLst/>
            <a:cxnLst/>
            <a:rect l="l" t="t" r="r" b="b"/>
            <a:pathLst>
              <a:path h="173354">
                <a:moveTo>
                  <a:pt x="0" y="173037"/>
                </a:moveTo>
                <a:lnTo>
                  <a:pt x="0" y="0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835139"/>
            <a:ext cx="12190730" cy="22860"/>
          </a:xfrm>
          <a:custGeom>
            <a:avLst/>
            <a:gdLst/>
            <a:ahLst/>
            <a:cxnLst/>
            <a:rect l="l" t="t" r="r" b="b"/>
            <a:pathLst>
              <a:path w="12190730" h="22859">
                <a:moveTo>
                  <a:pt x="12190476" y="0"/>
                </a:moveTo>
                <a:lnTo>
                  <a:pt x="0" y="0"/>
                </a:lnTo>
                <a:lnTo>
                  <a:pt x="0" y="22859"/>
                </a:lnTo>
                <a:lnTo>
                  <a:pt x="12190476" y="22859"/>
                </a:lnTo>
                <a:lnTo>
                  <a:pt x="12190476" y="0"/>
                </a:lnTo>
                <a:close/>
              </a:path>
            </a:pathLst>
          </a:custGeom>
          <a:solidFill>
            <a:srgbClr val="9C9E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6675119"/>
            <a:ext cx="12190730" cy="22860"/>
          </a:xfrm>
          <a:custGeom>
            <a:avLst/>
            <a:gdLst/>
            <a:ahLst/>
            <a:cxnLst/>
            <a:rect l="l" t="t" r="r" b="b"/>
            <a:pathLst>
              <a:path w="12190730" h="22859">
                <a:moveTo>
                  <a:pt x="12190476" y="0"/>
                </a:moveTo>
                <a:lnTo>
                  <a:pt x="0" y="0"/>
                </a:lnTo>
                <a:lnTo>
                  <a:pt x="0" y="22859"/>
                </a:lnTo>
                <a:lnTo>
                  <a:pt x="12190476" y="22859"/>
                </a:lnTo>
                <a:lnTo>
                  <a:pt x="12190476" y="0"/>
                </a:lnTo>
                <a:close/>
              </a:path>
            </a:pathLst>
          </a:custGeom>
          <a:solidFill>
            <a:srgbClr val="9C9E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1466066"/>
            <a:ext cx="12190730" cy="4345305"/>
            <a:chOff x="0" y="1466066"/>
            <a:chExt cx="12190730" cy="4345305"/>
          </a:xfrm>
        </p:grpSpPr>
        <p:sp>
          <p:nvSpPr>
            <p:cNvPr id="8" name="object 8"/>
            <p:cNvSpPr/>
            <p:nvPr/>
          </p:nvSpPr>
          <p:spPr>
            <a:xfrm>
              <a:off x="0" y="1511808"/>
              <a:ext cx="12190730" cy="4299585"/>
            </a:xfrm>
            <a:custGeom>
              <a:avLst/>
              <a:gdLst/>
              <a:ahLst/>
              <a:cxnLst/>
              <a:rect l="l" t="t" r="r" b="b"/>
              <a:pathLst>
                <a:path w="12190730" h="4299585">
                  <a:moveTo>
                    <a:pt x="12190476" y="0"/>
                  </a:moveTo>
                  <a:lnTo>
                    <a:pt x="0" y="0"/>
                  </a:lnTo>
                  <a:lnTo>
                    <a:pt x="0" y="4299204"/>
                  </a:lnTo>
                  <a:lnTo>
                    <a:pt x="12190476" y="4299204"/>
                  </a:lnTo>
                  <a:lnTo>
                    <a:pt x="12190476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29712" y="1466066"/>
              <a:ext cx="993669" cy="172976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27405" y="953515"/>
            <a:ext cx="2463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4B92"/>
                </a:solidFill>
                <a:latin typeface="Arial"/>
                <a:cs typeface="Arial"/>
              </a:rPr>
              <a:t>Advantages </a:t>
            </a:r>
            <a:r>
              <a:rPr sz="1800" dirty="0">
                <a:solidFill>
                  <a:srgbClr val="004B92"/>
                </a:solidFill>
                <a:latin typeface="Arial"/>
                <a:cs typeface="Arial"/>
              </a:rPr>
              <a:t>at </a:t>
            </a:r>
            <a:r>
              <a:rPr sz="1800" spc="-5" dirty="0">
                <a:solidFill>
                  <a:srgbClr val="004B92"/>
                </a:solidFill>
                <a:latin typeface="Arial"/>
                <a:cs typeface="Arial"/>
              </a:rPr>
              <a:t>a</a:t>
            </a:r>
            <a:r>
              <a:rPr sz="1800" spc="-45" dirty="0">
                <a:solidFill>
                  <a:srgbClr val="004B9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4B92"/>
                </a:solidFill>
                <a:latin typeface="Arial"/>
                <a:cs typeface="Arial"/>
              </a:rPr>
              <a:t>Glance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731507" y="1491976"/>
            <a:ext cx="1121722" cy="17297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0" y="1511808"/>
          <a:ext cx="12190730" cy="4299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06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4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02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04863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45 dB </a:t>
                      </a:r>
                      <a:r>
                        <a:rPr sz="1600" b="1" spc="-2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(A) </a:t>
                      </a: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in </a:t>
                      </a:r>
                      <a:r>
                        <a:rPr sz="1600" b="1" spc="-5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BVAD</a:t>
                      </a:r>
                      <a:r>
                        <a:rPr sz="1600" b="1" spc="14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mode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38609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0134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58 dB </a:t>
                      </a:r>
                      <a:r>
                        <a:rPr sz="1600" b="1" spc="-2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(A) </a:t>
                      </a: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in </a:t>
                      </a:r>
                      <a:r>
                        <a:rPr sz="1600" b="1" spc="-5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BVAD</a:t>
                      </a:r>
                      <a:r>
                        <a:rPr sz="1600" b="1" spc="15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mode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38609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4">
                <a:tc>
                  <a:txBody>
                    <a:bodyPr/>
                    <a:lstStyle/>
                    <a:p>
                      <a:pPr marL="304863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33 x 40 x 22</a:t>
                      </a:r>
                      <a:r>
                        <a:rPr sz="1600" b="1" spc="1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cm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38609B"/>
                      </a:solidFill>
                      <a:prstDash val="solid"/>
                    </a:lnT>
                    <a:lnB w="12700">
                      <a:solidFill>
                        <a:srgbClr val="38609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134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46 x 95 x 73</a:t>
                      </a:r>
                      <a:r>
                        <a:rPr sz="1600" b="1" spc="1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cm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38609B"/>
                      </a:solidFill>
                      <a:prstDash val="solid"/>
                    </a:lnT>
                    <a:lnB w="12700">
                      <a:solidFill>
                        <a:srgbClr val="38609B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3">
                <a:tc>
                  <a:txBody>
                    <a:bodyPr/>
                    <a:lstStyle/>
                    <a:p>
                      <a:pPr marL="304863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15 kg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38609B"/>
                      </a:solidFill>
                      <a:prstDash val="solid"/>
                    </a:lnT>
                    <a:lnB w="12700">
                      <a:solidFill>
                        <a:srgbClr val="38609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134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90 kg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38609B"/>
                      </a:solidFill>
                      <a:prstDash val="solid"/>
                    </a:lnT>
                    <a:lnB w="12700">
                      <a:solidFill>
                        <a:srgbClr val="38609B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4">
                <a:tc>
                  <a:txBody>
                    <a:bodyPr/>
                    <a:lstStyle/>
                    <a:p>
                      <a:pPr marL="304863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≥ 5</a:t>
                      </a:r>
                      <a:r>
                        <a:rPr sz="1600" b="1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h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38609B"/>
                      </a:solidFill>
                      <a:prstDash val="solid"/>
                    </a:lnT>
                    <a:lnB w="12700">
                      <a:solidFill>
                        <a:srgbClr val="38609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1345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≤ 30</a:t>
                      </a:r>
                      <a:r>
                        <a:rPr sz="1600" b="1" spc="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min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4145" marB="0">
                    <a:lnT w="12700">
                      <a:solidFill>
                        <a:srgbClr val="38609B"/>
                      </a:solidFill>
                      <a:prstDash val="solid"/>
                    </a:lnT>
                    <a:lnB w="12700">
                      <a:solidFill>
                        <a:srgbClr val="38609B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955">
                <a:tc>
                  <a:txBody>
                    <a:bodyPr/>
                    <a:lstStyle/>
                    <a:p>
                      <a:pPr marL="3048635">
                        <a:lnSpc>
                          <a:spcPts val="1920"/>
                        </a:lnSpc>
                        <a:spcBef>
                          <a:spcPts val="330"/>
                        </a:spcBef>
                      </a:pP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Hospital </a:t>
                      </a:r>
                      <a:r>
                        <a:rPr sz="1600" b="1" spc="-1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environmental</a:t>
                      </a:r>
                      <a:r>
                        <a:rPr sz="1600" b="1" spc="10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use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3048635">
                        <a:lnSpc>
                          <a:spcPts val="1680"/>
                        </a:lnSpc>
                      </a:pPr>
                      <a:r>
                        <a:rPr sz="1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Protection class</a:t>
                      </a:r>
                      <a:r>
                        <a:rPr sz="1400" spc="-6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IP53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T w="12700">
                      <a:solidFill>
                        <a:srgbClr val="38609B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1345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Stationary use</a:t>
                      </a:r>
                      <a:r>
                        <a:rPr sz="1600" b="1" spc="3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only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48590" marB="0">
                    <a:lnT w="12700">
                      <a:solidFill>
                        <a:srgbClr val="38609B"/>
                      </a:solidFill>
                      <a:prstDash val="solid"/>
                    </a:lnT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537972" y="432816"/>
            <a:ext cx="3997452" cy="358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63495" y="4789932"/>
            <a:ext cx="428244" cy="4282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61972" y="5318759"/>
            <a:ext cx="428244" cy="4297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69592" y="3717035"/>
            <a:ext cx="420624" cy="419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58923" y="3240023"/>
            <a:ext cx="428244" cy="4282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71116" y="4274820"/>
            <a:ext cx="420624" cy="4206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2984" y="731519"/>
            <a:ext cx="4979035" cy="5765800"/>
            <a:chOff x="4062984" y="731519"/>
            <a:chExt cx="4979035" cy="5765800"/>
          </a:xfrm>
        </p:grpSpPr>
        <p:sp>
          <p:nvSpPr>
            <p:cNvPr id="3" name="object 3"/>
            <p:cNvSpPr/>
            <p:nvPr/>
          </p:nvSpPr>
          <p:spPr>
            <a:xfrm>
              <a:off x="4446270" y="887348"/>
              <a:ext cx="4233430" cy="498125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62984" y="731519"/>
              <a:ext cx="4978908" cy="5765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89400" y="758532"/>
              <a:ext cx="4876622" cy="566263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86146" y="5399773"/>
              <a:ext cx="1085463" cy="41346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29741" y="2311298"/>
            <a:ext cx="2217420" cy="103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900"/>
              </a:lnSpc>
              <a:spcBef>
                <a:spcPts val="100"/>
              </a:spcBef>
            </a:pPr>
            <a:r>
              <a:rPr spc="-5" dirty="0"/>
              <a:t>Our</a:t>
            </a:r>
            <a:r>
              <a:rPr spc="-60" dirty="0"/>
              <a:t> </a:t>
            </a:r>
            <a:r>
              <a:rPr spc="-5" dirty="0"/>
              <a:t>patients.  </a:t>
            </a:r>
            <a:r>
              <a:rPr spc="-5" dirty="0">
                <a:solidFill>
                  <a:srgbClr val="38609B"/>
                </a:solidFill>
              </a:rPr>
              <a:t>Our</a:t>
            </a:r>
            <a:r>
              <a:rPr spc="-70" dirty="0">
                <a:solidFill>
                  <a:srgbClr val="38609B"/>
                </a:solidFill>
              </a:rPr>
              <a:t> </a:t>
            </a:r>
            <a:r>
              <a:rPr spc="-5" dirty="0">
                <a:solidFill>
                  <a:srgbClr val="38609B"/>
                </a:solidFill>
              </a:rPr>
              <a:t>mission!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Product</a:t>
            </a:r>
            <a:r>
              <a:rPr spc="-90" dirty="0"/>
              <a:t> </a:t>
            </a:r>
            <a:r>
              <a:rPr dirty="0"/>
              <a:t>Features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pc="-15" dirty="0"/>
              <a:t>11/28/2019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38301" y="4109745"/>
            <a:ext cx="1746250" cy="1380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430">
              <a:lnSpc>
                <a:spcPct val="151900"/>
              </a:lnSpc>
              <a:spcBef>
                <a:spcPts val="100"/>
              </a:spcBef>
            </a:pPr>
            <a:r>
              <a:rPr sz="1600" spc="-5" dirty="0">
                <a:solidFill>
                  <a:srgbClr val="E42712"/>
                </a:solidFill>
                <a:latin typeface="Arial"/>
                <a:cs typeface="Arial"/>
              </a:rPr>
              <a:t>Berlin Heart</a:t>
            </a:r>
            <a:r>
              <a:rPr sz="1600" spc="-45" dirty="0">
                <a:solidFill>
                  <a:srgbClr val="E4271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E42712"/>
                </a:solidFill>
                <a:latin typeface="Arial"/>
                <a:cs typeface="Arial"/>
              </a:rPr>
              <a:t>GmbH  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Wiesenweg</a:t>
            </a:r>
            <a:r>
              <a:rPr sz="1600" spc="-2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10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12247</a:t>
            </a:r>
            <a:r>
              <a:rPr sz="160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</a:rPr>
              <a:t>Berlin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600" spc="-20" dirty="0">
                <a:solidFill>
                  <a:srgbClr val="585858"/>
                </a:solidFill>
                <a:latin typeface="Arial"/>
                <a:cs typeface="Arial"/>
                <a:hlinkClick r:id="rId6"/>
              </a:rPr>
              <a:t>ww</a:t>
            </a:r>
            <a:r>
              <a:rPr sz="1600" spc="-105" dirty="0">
                <a:solidFill>
                  <a:srgbClr val="585858"/>
                </a:solidFill>
                <a:latin typeface="Arial"/>
                <a:cs typeface="Arial"/>
                <a:hlinkClick r:id="rId6"/>
              </a:rPr>
              <a:t>w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  <a:hlinkClick r:id="rId6"/>
              </a:rPr>
              <a:t>.berl</a:t>
            </a:r>
            <a:r>
              <a:rPr sz="1600" dirty="0">
                <a:solidFill>
                  <a:srgbClr val="585858"/>
                </a:solidFill>
                <a:latin typeface="Arial"/>
                <a:cs typeface="Arial"/>
                <a:hlinkClick r:id="rId6"/>
              </a:rPr>
              <a:t>i</a:t>
            </a:r>
            <a:r>
              <a:rPr sz="1600" spc="-5" dirty="0">
                <a:solidFill>
                  <a:srgbClr val="585858"/>
                </a:solidFill>
                <a:latin typeface="Arial"/>
                <a:cs typeface="Arial"/>
                <a:hlinkClick r:id="rId6"/>
              </a:rPr>
              <a:t>nheart.de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8585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BD0A1259CF76C449495AF8250494EAF" ma:contentTypeVersion="12" ma:contentTypeDescription="Crear nuevo documento." ma:contentTypeScope="" ma:versionID="a8cfbf60fae06ebceb0f4517db24e267">
  <xsd:schema xmlns:xsd="http://www.w3.org/2001/XMLSchema" xmlns:xs="http://www.w3.org/2001/XMLSchema" xmlns:p="http://schemas.microsoft.com/office/2006/metadata/properties" xmlns:ns2="4d20eeb2-51a8-4c0f-ba58-ab4964d40526" xmlns:ns3="00f923f9-1d7a-4e26-834d-85ae746a3fd9" targetNamespace="http://schemas.microsoft.com/office/2006/metadata/properties" ma:root="true" ma:fieldsID="73961b0e82e0dee1396c0401394cf98c" ns2:_="" ns3:_="">
    <xsd:import namespace="4d20eeb2-51a8-4c0f-ba58-ab4964d40526"/>
    <xsd:import namespace="00f923f9-1d7a-4e26-834d-85ae746a3f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20eeb2-51a8-4c0f-ba58-ab4964d405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f923f9-1d7a-4e26-834d-85ae746a3fd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DBCF51B-D5EF-40AA-A856-C53962117B3A}"/>
</file>

<file path=customXml/itemProps2.xml><?xml version="1.0" encoding="utf-8"?>
<ds:datastoreItem xmlns:ds="http://schemas.openxmlformats.org/officeDocument/2006/customXml" ds:itemID="{05E91C1A-6A4D-4063-846C-C83972A021A1}"/>
</file>

<file path=customXml/itemProps3.xml><?xml version="1.0" encoding="utf-8"?>
<ds:datastoreItem xmlns:ds="http://schemas.openxmlformats.org/officeDocument/2006/customXml" ds:itemID="{2094A501-A5F7-480F-9CB9-BAD9A0AE133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383</Words>
  <Application>Microsoft Office PowerPoint</Application>
  <PresentationFormat>Panorámica</PresentationFormat>
  <Paragraphs>116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Presentación de PowerPoint</vt:lpstr>
      <vt:lpstr>Quiet – Small – Agile</vt:lpstr>
      <vt:lpstr>Long Battery Runtime</vt:lpstr>
      <vt:lpstr>Active Flow Measurement</vt:lpstr>
      <vt:lpstr>User-friendly Panel PC</vt:lpstr>
      <vt:lpstr>Different Mobilization Options</vt:lpstr>
      <vt:lpstr>Suitable for all EXCOR® Pumps</vt:lpstr>
      <vt:lpstr>Presentación de PowerPoint</vt:lpstr>
      <vt:lpstr>Our patients.  Our mission!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EXCOR® Active Product Presentation</dc:title>
  <dc:creator>Bertulat, Nicole</dc:creator>
  <cp:lastModifiedBy>Sergio Falcón</cp:lastModifiedBy>
  <cp:revision>6</cp:revision>
  <dcterms:created xsi:type="dcterms:W3CDTF">2020-01-08T11:31:24Z</dcterms:created>
  <dcterms:modified xsi:type="dcterms:W3CDTF">2020-02-08T13:11:39Z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2019-11-27T00:00:00Z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2020-01-08T00:00:00Z</vt:filetime>
  </property>
  <property fmtid="{D5CDD505-2E9C-101B-9397-08002B2CF9AE}" pid="5" name="ContentTypeId">
    <vt:lpwstr>0x010100FBD0A1259CF76C449495AF8250494EAF</vt:lpwstr>
  </property>
</Properties>
</file>